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1"/>
  </p:notesMasterIdLst>
  <p:handoutMasterIdLst>
    <p:handoutMasterId r:id="rId12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/>
    <p:restoredTop sz="95872"/>
  </p:normalViewPr>
  <p:slideViewPr>
    <p:cSldViewPr snapToGrid="0" snapToObjects="1">
      <p:cViewPr varScale="1">
        <p:scale>
          <a:sx n="111" d="100"/>
          <a:sy n="111" d="100"/>
        </p:scale>
        <p:origin x="1470" y="114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5/15/2017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3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8" y="6046267"/>
            <a:ext cx="4246291" cy="3149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5ACFAF-F0CC-49A7-A758-C4749213501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E5AD11-A6F2-4D62-AB26-D253BDA6C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4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6046265"/>
            <a:ext cx="4148561" cy="3076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1" y="347472"/>
            <a:ext cx="3437473" cy="2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  <p:sldLayoutId id="21474839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cademicaffairs.buffalo.edu/reports/files/Appendix5_AIFlowcharts.pdf" TargetMode="External"/><Relationship Id="rId3" Type="http://schemas.openxmlformats.org/officeDocument/2006/relationships/hyperlink" Target="http://academicaffairs.buffalo.edu/reports/files/FinalSpring2017.pdf" TargetMode="External"/><Relationship Id="rId7" Type="http://schemas.openxmlformats.org/officeDocument/2006/relationships/hyperlink" Target="http://academicaffairs.buffalo.edu/reports/files/Appendix4_AIPolicy.pdf" TargetMode="External"/><Relationship Id="rId2" Type="http://schemas.openxmlformats.org/officeDocument/2006/relationships/hyperlink" Target="http://academicaffairs.buffalo.edu/reports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cademicaffairs.buffalo.edu/reports/files/Appendix3_SurveyReport.pdf" TargetMode="External"/><Relationship Id="rId11" Type="http://schemas.openxmlformats.org/officeDocument/2006/relationships/hyperlink" Target="http://academicintegrity.buffalo.edu/" TargetMode="External"/><Relationship Id="rId5" Type="http://schemas.openxmlformats.org/officeDocument/2006/relationships/hyperlink" Target="http://academicaffairs.buffalo.edu/reports/files/Appendix2_SubcommitteeReports.pdf" TargetMode="External"/><Relationship Id="rId10" Type="http://schemas.openxmlformats.org/officeDocument/2006/relationships/hyperlink" Target="http://academicaffairs.buffalo.edu/reports/files/Appendix7_DraftAIPlan.pdf" TargetMode="External"/><Relationship Id="rId4" Type="http://schemas.openxmlformats.org/officeDocument/2006/relationships/hyperlink" Target="http://academicaffairs.buffalo.edu/reports/files/Appendix1_MembersAcademicIntegrityCommittee.pdf" TargetMode="External"/><Relationship Id="rId9" Type="http://schemas.openxmlformats.org/officeDocument/2006/relationships/hyperlink" Target="http://academicaffairs.buffalo.edu/reports/files/Appendix6_DraftStatem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776" y="3968497"/>
            <a:ext cx="5802522" cy="1650381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May 16, 2017</a:t>
            </a:r>
            <a:endParaRPr lang="en-US" sz="1400" b="1" i="1" dirty="0">
              <a:solidFill>
                <a:srgbClr val="333399"/>
              </a:solidFill>
              <a:latin typeface="Trebuchet MS" panose="020B0603020202020204" pitchFamily="34" charset="0"/>
              <a:ea typeface="ＭＳ Ｐゴシック" pitchFamily="-123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Faculty </a:t>
            </a:r>
            <a:r>
              <a:rPr lang="en-US" sz="1400" b="1" i="1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Senate</a:t>
            </a:r>
            <a:endParaRPr lang="en-US" sz="1400" b="1" i="1" dirty="0">
              <a:solidFill>
                <a:srgbClr val="333399"/>
              </a:solidFill>
              <a:latin typeface="Trebuchet MS" panose="020B0603020202020204" pitchFamily="34" charset="0"/>
              <a:ea typeface="ＭＳ Ｐゴシック" pitchFamily="-123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Elaine R. Cusker, </a:t>
            </a:r>
            <a:r>
              <a:rPr lang="en-US" sz="1400" b="1" i="1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Senior Associate Dean, Undergraduate Education</a:t>
            </a:r>
            <a:endParaRPr lang="en-US" sz="1400" b="1" i="1" dirty="0">
              <a:solidFill>
                <a:srgbClr val="333399"/>
              </a:solidFill>
              <a:latin typeface="Trebuchet MS" panose="020B0603020202020204" pitchFamily="34" charset="0"/>
              <a:ea typeface="ＭＳ Ｐゴシック" pitchFamily="-123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James Jensen, </a:t>
            </a:r>
            <a:r>
              <a:rPr lang="en-US" sz="1400" b="1" i="1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Professor, </a:t>
            </a:r>
            <a:r>
              <a:rPr lang="en-US" sz="14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Environmental </a:t>
            </a:r>
            <a:r>
              <a:rPr lang="en-US" sz="1400" b="1" i="1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Engineering; Co-Chair Teaching Learning Committee</a:t>
            </a:r>
            <a:endParaRPr lang="en-US" sz="1400" b="1" i="1" dirty="0">
              <a:solidFill>
                <a:srgbClr val="333399"/>
              </a:solidFill>
              <a:latin typeface="Trebuchet MS" panose="020B0603020202020204" pitchFamily="34" charset="0"/>
              <a:ea typeface="ＭＳ Ｐゴシック" pitchFamily="-123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6" y="1490472"/>
            <a:ext cx="5802522" cy="23865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Academic integrity at UB:  </a:t>
            </a:r>
            <a:r>
              <a:rPr lang="en-US" sz="2400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Report &amp; recommendations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100" y="2189264"/>
            <a:ext cx="7319900" cy="3790483"/>
          </a:xfrm>
        </p:spPr>
        <p:txBody>
          <a:bodyPr anchor="t"/>
          <a:lstStyle/>
          <a:p>
            <a:pPr marL="38100" algn="ctr"/>
            <a:endParaRPr lang="en-US" sz="18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Current governing requirements: 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Undergraduate and Graduate policies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Professional school requirements</a:t>
            </a:r>
          </a:p>
          <a:p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Education: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Students – orientation &amp; </a:t>
            </a:r>
            <a:r>
              <a:rPr lang="en-US" sz="165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courses; inconsistent and sporadic</a:t>
            </a:r>
            <a:endParaRPr lang="en-US" sz="165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Faculty – varied by unit; largely by experience</a:t>
            </a:r>
          </a:p>
          <a:p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Culture: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Espouse values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Uneven understanding and enforcement</a:t>
            </a:r>
          </a:p>
          <a:p>
            <a:pPr lvl="1"/>
            <a:r>
              <a:rPr lang="en-US" sz="1650" dirty="0">
                <a:solidFill>
                  <a:schemeClr val="accent6"/>
                </a:solidFill>
                <a:latin typeface="Georgia" panose="02040502050405020303" pitchFamily="18" charset="0"/>
              </a:rPr>
              <a:t>Limited commitment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Academic Integrity at UB Today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23692"/>
            <a:ext cx="6914225" cy="4580626"/>
          </a:xfrm>
        </p:spPr>
        <p:txBody>
          <a:bodyPr/>
          <a:lstStyle/>
          <a:p>
            <a:pPr lvl="0"/>
            <a:r>
              <a:rPr lang="en-US" sz="165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Academic &amp; Student Affairs and University Libraries Leadership:</a:t>
            </a:r>
          </a:p>
          <a:p>
            <a:pPr lvl="0"/>
            <a:r>
              <a:rPr lang="en-US" sz="165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Appointed 28 member university faculty, staff, student committee to develop a plan to enhance Academic Integrity at UB – fall 2015.  </a:t>
            </a:r>
          </a:p>
          <a:p>
            <a:pPr lvl="0"/>
            <a:r>
              <a:rPr lang="en-US" sz="165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Charged to: </a:t>
            </a:r>
            <a:endParaRPr lang="en-US" sz="165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rabicPeriod"/>
            </a:pP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Devise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and complete a study of the University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to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identify critical areas of concern regarding the state of academic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integrity.</a:t>
            </a:r>
          </a:p>
          <a:p>
            <a:pPr marL="685792" lvl="1" indent="-342900">
              <a:buFont typeface="+mj-lt"/>
              <a:buAutoNum type="arabicPeriod"/>
            </a:pP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Consider current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methods and programs for promoting academic integrity at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UB; are these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approaches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creating a culture of integrity.</a:t>
            </a:r>
            <a:endParaRPr lang="en-US" sz="16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rabicPeriod"/>
            </a:pP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Recommend specific programs for promoting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and enforcing academic integrity.  </a:t>
            </a:r>
          </a:p>
          <a:p>
            <a:pPr marL="685792" lvl="1" indent="-342900">
              <a:buFont typeface="+mj-lt"/>
              <a:buAutoNum type="arabicPeriod"/>
            </a:pP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Review and assess current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faculty senate academic integrity policies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to determine effectiveness.</a:t>
            </a:r>
            <a:endParaRPr lang="en-US" sz="16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rabicPeriod"/>
            </a:pP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Prepare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a final report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that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recommends a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plan to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promote a culture of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integrity and </a:t>
            </a:r>
            <a:r>
              <a:rPr lang="en-US" sz="1600" i="1" dirty="0">
                <a:solidFill>
                  <a:schemeClr val="accent6"/>
                </a:solidFill>
                <a:latin typeface="Georgia" panose="02040502050405020303" pitchFamily="18" charset="0"/>
              </a:rPr>
              <a:t>reforms, as </a:t>
            </a:r>
            <a:r>
              <a:rPr lang="en-US" sz="16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needed, to the current policies.</a:t>
            </a:r>
            <a:endParaRPr lang="en-US" sz="16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2015-2017 Committee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608468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Committee Work</a:t>
            </a:r>
            <a:endParaRPr lang="en-US" sz="3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655" y="2057400"/>
            <a:ext cx="7056419" cy="3853543"/>
          </a:xfrm>
        </p:spPr>
        <p:txBody>
          <a:bodyPr>
            <a:normAutofit fontScale="92500" lnSpcReduction="20000"/>
          </a:bodyPr>
          <a:lstStyle/>
          <a:p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Process:</a:t>
            </a:r>
            <a:r>
              <a:rPr lang="en-US" sz="2100" dirty="0" smtClean="0"/>
              <a:t> Utilized the </a:t>
            </a:r>
            <a:r>
              <a:rPr lang="en-US" sz="2100" dirty="0"/>
              <a:t>International Center for Academic Integrity </a:t>
            </a:r>
            <a:r>
              <a:rPr lang="en-US" sz="2100" dirty="0" smtClean="0"/>
              <a:t>(ICAI) guide to assess campus and develop ideas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Subcommittees</a:t>
            </a:r>
            <a:r>
              <a:rPr lang="en-US" sz="2100" dirty="0"/>
              <a:t>: </a:t>
            </a:r>
            <a:r>
              <a:rPr lang="en-US" sz="2100" dirty="0" smtClean="0"/>
              <a:t>Surveyed, </a:t>
            </a:r>
            <a:r>
              <a:rPr lang="en-US" sz="2100" dirty="0"/>
              <a:t>best practices, faculty, student, and professional </a:t>
            </a:r>
            <a:r>
              <a:rPr lang="en-US" sz="2100" dirty="0" smtClean="0"/>
              <a:t>schools</a:t>
            </a:r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Survey</a:t>
            </a:r>
            <a:r>
              <a:rPr lang="en-US" sz="2100" dirty="0"/>
              <a:t>: </a:t>
            </a:r>
            <a:r>
              <a:rPr lang="en-US" sz="2100" dirty="0" smtClean="0"/>
              <a:t>Conducted ICAI survey spring 2016 - &gt;4,000 </a:t>
            </a:r>
            <a:r>
              <a:rPr lang="en-US" sz="2100" dirty="0"/>
              <a:t>student and 400 faculty </a:t>
            </a:r>
            <a:r>
              <a:rPr lang="en-US" sz="2100" dirty="0" smtClean="0"/>
              <a:t>participation</a:t>
            </a:r>
            <a:endParaRPr lang="en-US" sz="2100" dirty="0"/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Focus groups</a:t>
            </a:r>
            <a:r>
              <a:rPr lang="en-US" sz="2100" dirty="0"/>
              <a:t>: </a:t>
            </a:r>
            <a:r>
              <a:rPr lang="en-US" sz="2100" dirty="0" smtClean="0"/>
              <a:t>Engaged students</a:t>
            </a:r>
            <a:r>
              <a:rPr lang="en-US" sz="2100" dirty="0"/>
              <a:t>, faculty, professional </a:t>
            </a:r>
            <a:r>
              <a:rPr lang="en-US" sz="2100" dirty="0" smtClean="0"/>
              <a:t>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Best Practices</a:t>
            </a:r>
            <a:r>
              <a:rPr lang="en-US" sz="2100" dirty="0" smtClean="0"/>
              <a:t>: Identified approaches at peer institutions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891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233999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Common Themes – Survey &amp; Focus Groups</a:t>
            </a:r>
            <a:endParaRPr lang="en-US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091" y="2724204"/>
            <a:ext cx="6902931" cy="339084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Education</a:t>
            </a:r>
            <a:r>
              <a:rPr lang="en-US" sz="2100" dirty="0"/>
              <a:t>: Students and </a:t>
            </a:r>
            <a:r>
              <a:rPr lang="en-US" sz="2100" dirty="0" smtClean="0"/>
              <a:t>faculty - principles and policy</a:t>
            </a:r>
            <a:endParaRPr lang="en-US" sz="2100" dirty="0"/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Consistency</a:t>
            </a:r>
            <a:r>
              <a:rPr lang="en-US" sz="2100" dirty="0" smtClean="0"/>
              <a:t>: Preparation, enforcement, penalties</a:t>
            </a:r>
            <a:endParaRPr lang="en-US" sz="2100" dirty="0"/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Guidance and support</a:t>
            </a:r>
            <a:r>
              <a:rPr lang="en-US" sz="2100" dirty="0"/>
              <a:t>: </a:t>
            </a:r>
            <a:r>
              <a:rPr lang="en-US" sz="2100" dirty="0" smtClean="0"/>
              <a:t>Assist faculty </a:t>
            </a:r>
          </a:p>
          <a:p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Policy</a:t>
            </a:r>
            <a:r>
              <a:rPr lang="en-US" sz="2100" dirty="0"/>
              <a:t>: Simplification, equity, and remediation</a:t>
            </a:r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Reporting</a:t>
            </a:r>
            <a:r>
              <a:rPr lang="en-US" sz="2100" dirty="0"/>
              <a:t>: More systematic and centralized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879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457200"/>
            <a:ext cx="7532913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Common Themes - Best Practices</a:t>
            </a:r>
            <a:endParaRPr lang="en-US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655" y="2057400"/>
            <a:ext cx="6902931" cy="4204063"/>
          </a:xfrm>
        </p:spPr>
        <p:txBody>
          <a:bodyPr>
            <a:normAutofit/>
          </a:bodyPr>
          <a:lstStyle/>
          <a:p>
            <a:r>
              <a:rPr lang="en-US" sz="1800" u="sng" dirty="0"/>
              <a:t>Samples schools:</a:t>
            </a:r>
            <a:r>
              <a:rPr lang="en-US" sz="1800" dirty="0"/>
              <a:t> Rutgers; UNC; Hunter; UC-Irvine &amp; San Diego, UCLA, Washington, Iowa, Virginia Tech, Kansas, Oklahoma, Baylor, McGill, Stony Brook</a:t>
            </a:r>
          </a:p>
          <a:p>
            <a:r>
              <a:rPr lang="en-US" sz="2800" b="1" dirty="0" smtClean="0"/>
              <a:t>Dedicated, centralized resources that provide: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</a:t>
            </a:r>
            <a:r>
              <a:rPr lang="en-US" dirty="0"/>
              <a:t>for and </a:t>
            </a:r>
            <a:r>
              <a:rPr lang="en-US" dirty="0" smtClean="0"/>
              <a:t>adjudication of </a:t>
            </a:r>
            <a:r>
              <a:rPr lang="en-US" dirty="0"/>
              <a:t>cases or appeals,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method for reporting cases </a:t>
            </a:r>
            <a:r>
              <a:rPr lang="en-US" dirty="0" smtClean="0"/>
              <a:t>(typically electronic</a:t>
            </a:r>
            <a:r>
              <a:rPr lang="en-US" dirty="0"/>
              <a:t>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repository for reporting and insuring transparency,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Educational </a:t>
            </a:r>
            <a:r>
              <a:rPr lang="en-US" dirty="0"/>
              <a:t>and orientation programs,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Academic </a:t>
            </a:r>
            <a:r>
              <a:rPr lang="en-US" dirty="0"/>
              <a:t>integrity </a:t>
            </a:r>
            <a:r>
              <a:rPr lang="en-US" dirty="0" smtClean="0"/>
              <a:t>tutorials for students; tools for faculty,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Remediation programs, and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and </a:t>
            </a:r>
            <a:r>
              <a:rPr lang="en-US" dirty="0" smtClean="0"/>
              <a:t>guide faculty</a:t>
            </a:r>
            <a:r>
              <a:rPr lang="en-US" dirty="0"/>
              <a:t>, students, and sometimes parents.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64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07177"/>
            <a:ext cx="6548465" cy="4597141"/>
          </a:xfrm>
        </p:spPr>
        <p:txBody>
          <a:bodyPr/>
          <a:lstStyle/>
          <a:p>
            <a:pPr lvl="0"/>
            <a:r>
              <a:rPr lang="en-US" sz="2000" dirty="0" smtClean="0"/>
              <a:t>Detailed proposals (available online) for:</a:t>
            </a:r>
            <a:endParaRPr lang="en-US" sz="2000" dirty="0"/>
          </a:p>
          <a:p>
            <a:pPr lvl="0"/>
            <a:r>
              <a:rPr lang="en-US" sz="2000" dirty="0" smtClean="0"/>
              <a:t>1. Comprehensive orientation </a:t>
            </a:r>
            <a:r>
              <a:rPr lang="en-US" sz="2000" dirty="0"/>
              <a:t>for students and faculty on academic integrity generally and the governing </a:t>
            </a:r>
            <a:r>
              <a:rPr lang="en-US" sz="2000" dirty="0" smtClean="0"/>
              <a:t>policy:</a:t>
            </a:r>
          </a:p>
          <a:p>
            <a:pPr lvl="0"/>
            <a:r>
              <a:rPr lang="en-US" sz="2000" dirty="0" smtClean="0"/>
              <a:t>2. Establishment of a centralized Academic Integrity Office to support academic integrity instruction and enforcement;   </a:t>
            </a:r>
            <a:endParaRPr lang="en-US" sz="2000" dirty="0"/>
          </a:p>
          <a:p>
            <a:pPr lvl="0"/>
            <a:r>
              <a:rPr lang="en-US" sz="2000" dirty="0" smtClean="0"/>
              <a:t>3. Revised policy: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Simplify for more accessible and applicable use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Delineate recommendations for appropriate </a:t>
            </a:r>
            <a:r>
              <a:rPr lang="en-US" sz="1800" dirty="0"/>
              <a:t>penalties </a:t>
            </a:r>
            <a:r>
              <a:rPr lang="en-US" sz="1800" dirty="0" smtClean="0"/>
              <a:t>for </a:t>
            </a:r>
            <a:r>
              <a:rPr lang="en-US" sz="1800" dirty="0"/>
              <a:t>similar </a:t>
            </a:r>
            <a:r>
              <a:rPr lang="en-US" sz="1800" dirty="0" smtClean="0"/>
              <a:t>infractions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Include remediation </a:t>
            </a:r>
            <a:r>
              <a:rPr lang="en-US" sz="1800" dirty="0"/>
              <a:t>to </a:t>
            </a:r>
            <a:r>
              <a:rPr lang="en-US" sz="1800" dirty="0" smtClean="0"/>
              <a:t>expunge </a:t>
            </a:r>
            <a:r>
              <a:rPr lang="en-US" sz="1800" dirty="0"/>
              <a:t>a student’s record for certain </a:t>
            </a:r>
            <a:r>
              <a:rPr lang="en-US" sz="1800" dirty="0" smtClean="0"/>
              <a:t>infractions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Centralize the </a:t>
            </a:r>
            <a:r>
              <a:rPr lang="en-US" sz="1800" dirty="0"/>
              <a:t>hierarchy for reviews and appeals; </a:t>
            </a:r>
            <a:endParaRPr lang="en-US" sz="1800" dirty="0" smtClean="0"/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Provide simplified, systematic methods for communication and centralized </a:t>
            </a:r>
            <a:r>
              <a:rPr lang="en-US" sz="1800" dirty="0"/>
              <a:t>reporting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573" y="1164567"/>
            <a:ext cx="7886700" cy="60327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Committee’s Recommendations:</a:t>
            </a: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373336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Path Forward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12" y="2316480"/>
            <a:ext cx="6902931" cy="353731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Implementation – simultaneous process: 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I. </a:t>
            </a:r>
            <a:r>
              <a:rPr lang="en-US" sz="2000" b="1" dirty="0" smtClean="0"/>
              <a:t>Faculty Senate role:</a:t>
            </a:r>
            <a:r>
              <a:rPr lang="en-US" sz="200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Policy</a:t>
            </a:r>
            <a:r>
              <a:rPr lang="en-US" sz="2000" dirty="0"/>
              <a:t>: </a:t>
            </a:r>
            <a:r>
              <a:rPr lang="en-US" sz="2000" dirty="0" smtClean="0"/>
              <a:t>Faculty Senate review </a:t>
            </a:r>
            <a:r>
              <a:rPr lang="en-US" sz="2000" dirty="0"/>
              <a:t>and adopt </a:t>
            </a:r>
            <a:r>
              <a:rPr lang="en-US" sz="2000" dirty="0" smtClean="0"/>
              <a:t>revisions </a:t>
            </a:r>
          </a:p>
          <a:p>
            <a:r>
              <a:rPr lang="en-US" sz="2400" b="1" dirty="0" smtClean="0"/>
              <a:t>II.</a:t>
            </a:r>
            <a:r>
              <a:rPr lang="en-US" sz="2000" b="1" dirty="0" smtClean="0"/>
              <a:t> Administration role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000" dirty="0" smtClean="0"/>
              <a:t>administration, support and programming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Establish UB Office of Academic Integrity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Education and Orientation</a:t>
            </a:r>
            <a:r>
              <a:rPr lang="en-US" sz="2000" dirty="0" smtClean="0"/>
              <a:t>: Develop programs and resources for students and faculty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041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1" y="1923692"/>
            <a:ext cx="7963172" cy="4580626"/>
          </a:xfrm>
        </p:spPr>
        <p:txBody>
          <a:bodyPr/>
          <a:lstStyle/>
          <a:p>
            <a:pPr lvl="0"/>
            <a:r>
              <a:rPr lang="en-US" sz="1400" dirty="0" smtClean="0"/>
              <a:t>I. All the material from the committee may be </a:t>
            </a:r>
            <a:r>
              <a:rPr lang="en-US" sz="1400" dirty="0"/>
              <a:t>reviewed at </a:t>
            </a:r>
            <a:r>
              <a:rPr lang="en-US" sz="1400" dirty="0" smtClean="0"/>
              <a:t>the </a:t>
            </a:r>
            <a:r>
              <a:rPr lang="en-US" sz="1400" dirty="0" smtClean="0">
                <a:hlinkClick r:id="rId2"/>
              </a:rPr>
              <a:t>Reports’ Website – UB IT log in required</a:t>
            </a:r>
            <a:r>
              <a:rPr lang="en-US" sz="1400" dirty="0" smtClean="0"/>
              <a:t>:</a:t>
            </a:r>
          </a:p>
          <a:p>
            <a:pPr lvl="0"/>
            <a:r>
              <a:rPr lang="en-US" sz="1400" dirty="0" smtClean="0">
                <a:hlinkClick r:id="rId3"/>
              </a:rPr>
              <a:t>Academic </a:t>
            </a:r>
            <a:r>
              <a:rPr lang="en-US" sz="1400" dirty="0">
                <a:hlinkClick r:id="rId3"/>
              </a:rPr>
              <a:t>Integrity Committee – Final Report (Spring 2017) (PDF</a:t>
            </a:r>
            <a:r>
              <a:rPr lang="en-US" sz="1400" dirty="0" smtClean="0">
                <a:hlinkClick r:id="rId3"/>
              </a:rPr>
              <a:t>)</a:t>
            </a:r>
            <a:endParaRPr lang="en-US" sz="1400" dirty="0" smtClean="0"/>
          </a:p>
          <a:p>
            <a:r>
              <a:rPr lang="en-US" sz="1400" dirty="0" smtClean="0"/>
              <a:t>Academic </a:t>
            </a:r>
            <a:r>
              <a:rPr lang="en-US" sz="1400" dirty="0"/>
              <a:t>Integrity Committee – Final Report - Appendices (Spring 2017)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4"/>
              </a:rPr>
              <a:t>Appendix </a:t>
            </a:r>
            <a:r>
              <a:rPr lang="en-US" sz="1400" dirty="0">
                <a:hlinkClick r:id="rId4"/>
              </a:rPr>
              <a:t>1: Members Academic Integrity Committee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Appendix </a:t>
            </a:r>
            <a:r>
              <a:rPr lang="en-US" sz="1400" dirty="0">
                <a:hlinkClick r:id="rId5"/>
              </a:rPr>
              <a:t>2: Subcommittee Reports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6"/>
              </a:rPr>
              <a:t>Appendix </a:t>
            </a:r>
            <a:r>
              <a:rPr lang="en-US" sz="1400" dirty="0">
                <a:hlinkClick r:id="rId6"/>
              </a:rPr>
              <a:t>3: Survey Report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7"/>
              </a:rPr>
              <a:t>Appendix </a:t>
            </a:r>
            <a:r>
              <a:rPr lang="en-US" sz="1400" dirty="0">
                <a:hlinkClick r:id="rId7"/>
              </a:rPr>
              <a:t>4: AI Policy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8"/>
              </a:rPr>
              <a:t>Appendix </a:t>
            </a:r>
            <a:r>
              <a:rPr lang="en-US" sz="1400" dirty="0">
                <a:hlinkClick r:id="rId8"/>
              </a:rPr>
              <a:t>5: AI Flowcharts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9"/>
              </a:rPr>
              <a:t>Appendix </a:t>
            </a:r>
            <a:r>
              <a:rPr lang="en-US" sz="1400" dirty="0">
                <a:hlinkClick r:id="rId9"/>
              </a:rPr>
              <a:t>6: Draft Statement (PDF)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10"/>
              </a:rPr>
              <a:t>Appendix </a:t>
            </a:r>
            <a:r>
              <a:rPr lang="en-US" sz="1400" dirty="0">
                <a:hlinkClick r:id="rId10"/>
              </a:rPr>
              <a:t>7: Draft AI Plan (PDF</a:t>
            </a:r>
            <a:r>
              <a:rPr lang="en-US" sz="1400" dirty="0" smtClean="0">
                <a:hlinkClick r:id="rId10"/>
              </a:rPr>
              <a:t>)</a:t>
            </a:r>
            <a:endParaRPr lang="en-US" sz="1400" dirty="0" smtClean="0"/>
          </a:p>
          <a:p>
            <a:r>
              <a:rPr lang="en-US" sz="1400" dirty="0" smtClean="0"/>
              <a:t>II. Recently revised </a:t>
            </a:r>
            <a:r>
              <a:rPr lang="en-US" sz="1400" dirty="0" smtClean="0">
                <a:hlinkClick r:id="rId11"/>
              </a:rPr>
              <a:t>Academic Integrity Resource</a:t>
            </a:r>
            <a:r>
              <a:rPr lang="en-US" sz="1400" dirty="0" smtClean="0"/>
              <a:t> – for students and faculty</a:t>
            </a:r>
          </a:p>
          <a:p>
            <a:r>
              <a:rPr lang="en-US" sz="1800" b="1" dirty="0" smtClean="0"/>
              <a:t>III. Questions and Discussion</a:t>
            </a:r>
            <a:endParaRPr lang="en-US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573" y="1164566"/>
            <a:ext cx="7886700" cy="63835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Resources &amp; Discussion</a:t>
            </a:r>
            <a:endParaRPr lang="en-US"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696</Words>
  <Application>Microsoft Office PowerPoint</Application>
  <PresentationFormat>On-screen Show (4:3)</PresentationFormat>
  <Paragraphs>95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Georgia</vt:lpstr>
      <vt:lpstr>LucidaGrande</vt:lpstr>
      <vt:lpstr>Times New Roman</vt:lpstr>
      <vt:lpstr>Trebuchet MS</vt:lpstr>
      <vt:lpstr>UB Powerpoint Template</vt:lpstr>
      <vt:lpstr>Academic integrity at UB:  Report &amp; recommendations</vt:lpstr>
      <vt:lpstr>Academic Integrity at UB Today</vt:lpstr>
      <vt:lpstr>Academic Integrity – 2015-2017 Committee</vt:lpstr>
      <vt:lpstr>Committee Work</vt:lpstr>
      <vt:lpstr>Common Themes – Survey &amp; Focus Groups</vt:lpstr>
      <vt:lpstr>Common Themes - Best Practices</vt:lpstr>
      <vt:lpstr>Committee’s Recommendations:</vt:lpstr>
      <vt:lpstr>Path Forward</vt:lpstr>
      <vt:lpstr>Resources &amp; Discussion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Collin, Lisa</cp:lastModifiedBy>
  <cp:revision>199</cp:revision>
  <cp:lastPrinted>2016-07-18T17:32:49Z</cp:lastPrinted>
  <dcterms:created xsi:type="dcterms:W3CDTF">2016-06-28T14:05:07Z</dcterms:created>
  <dcterms:modified xsi:type="dcterms:W3CDTF">2017-05-15T14:58:27Z</dcterms:modified>
  <cp:category/>
</cp:coreProperties>
</file>